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8"/>
  </p:notesMasterIdLst>
  <p:sldIdLst>
    <p:sldId id="277" r:id="rId2"/>
    <p:sldId id="286" r:id="rId3"/>
    <p:sldId id="285" r:id="rId4"/>
    <p:sldId id="278" r:id="rId5"/>
    <p:sldId id="279" r:id="rId6"/>
    <p:sldId id="280" r:id="rId7"/>
    <p:sldId id="281" r:id="rId8"/>
    <p:sldId id="282" r:id="rId9"/>
    <p:sldId id="283" r:id="rId10"/>
    <p:sldId id="266" r:id="rId11"/>
    <p:sldId id="276" r:id="rId12"/>
    <p:sldId id="270" r:id="rId13"/>
    <p:sldId id="269" r:id="rId14"/>
    <p:sldId id="268" r:id="rId15"/>
    <p:sldId id="267" r:id="rId16"/>
    <p:sldId id="300" r:id="rId17"/>
    <p:sldId id="298" r:id="rId18"/>
    <p:sldId id="299" r:id="rId19"/>
    <p:sldId id="287" r:id="rId20"/>
    <p:sldId id="292" r:id="rId21"/>
    <p:sldId id="293" r:id="rId22"/>
    <p:sldId id="294" r:id="rId23"/>
    <p:sldId id="295" r:id="rId24"/>
    <p:sldId id="296" r:id="rId25"/>
    <p:sldId id="297" r:id="rId26"/>
    <p:sldId id="288" r:id="rId27"/>
    <p:sldId id="263" r:id="rId28"/>
    <p:sldId id="289" r:id="rId29"/>
    <p:sldId id="271" r:id="rId30"/>
    <p:sldId id="291" r:id="rId31"/>
    <p:sldId id="290" r:id="rId32"/>
    <p:sldId id="301" r:id="rId33"/>
    <p:sldId id="273" r:id="rId34"/>
    <p:sldId id="272" r:id="rId35"/>
    <p:sldId id="274" r:id="rId36"/>
    <p:sldId id="275" r:id="rId37"/>
  </p:sldIdLst>
  <p:sldSz cx="14630400" cy="8229600"/>
  <p:notesSz cx="8229600" cy="14630400"/>
  <p:embeddedFontLst>
    <p:embeddedFont>
      <p:font typeface="Quattrocento Bold" panose="020B0604020202020204" charset="0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TT Rounds Condensed" panose="020B0604020202020204" charset="0"/>
      <p:regular r:id="rId45"/>
    </p:embeddedFont>
    <p:embeddedFont>
      <p:font typeface="Cambria Math" panose="02040503050406030204" pitchFamily="18" charset="0"/>
      <p:regular r:id="rId46"/>
    </p:embeddedFont>
    <p:embeddedFont>
      <p:font typeface="Quattrocento" panose="020B0604020202020204" charset="0"/>
      <p:regular r:id="rId47"/>
      <p:bold r:id="rId48"/>
    </p:embeddedFont>
    <p:embeddedFont>
      <p:font typeface="Calibri Light" panose="020F0302020204030204" pitchFamily="34" charset="0"/>
      <p:regular r:id="rId49"/>
      <p: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198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10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444AA7A-9EB8-4EC6-2AB3-81AF6A0DE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2F3E29A1-46CB-DE3A-419E-E3A80FC5B2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CB0C438-B1DF-93A6-57A3-8DB3C7E58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E41135F-36E5-4CE8-E120-AD81028F42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81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97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95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92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20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18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91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55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06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80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68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84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30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04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4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0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23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3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23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50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A205DBD-912B-7757-47DA-B51D928B5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FC8B0D1-EA44-F5FA-E265-749BC14B8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947CBAC-A23E-34CF-64B5-F27A558F5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1C8B3A-9ADE-E5C0-952E-0D583E9A9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66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57F7FF3-020B-ED81-153F-C4428A031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61CA1B9-4FF5-D46B-CE0E-03592CE1A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6BF40017-7E3F-BAB3-EF00-06DD51B7A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3D40168-D556-B654-8143-2EF11A9F2E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1FCD1E2-9C08-4BF2-72B6-B971AB6DF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0C58D3B-8C5C-139E-00D2-E8E0D314B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F2B0497-936B-BE93-ED11-A0B318173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1AC1BFD-B992-6689-7CDB-889866CEE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12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1FCD1E2-9C08-4BF2-72B6-B971AB6DF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0C58D3B-8C5C-139E-00D2-E8E0D314B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F2B0497-936B-BE93-ED11-A0B318173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1AC1BFD-B992-6689-7CDB-889866CEE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12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202FAA0-AB1C-D50F-719A-16CE8E55D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737F659-92A3-B4B0-99EC-BD414B309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0B224B7-2A7F-D48D-767A-5A02F1930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B722A41-6A40-546D-047C-8C56DF14D3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46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8E15EBC-7D53-8132-B260-B08EE4203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61B1D033-D494-C191-4D27-9075F5A5E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7812503-EAB9-E65A-A08A-86FE9FC97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CE56A64-4B7B-5A42-0A32-61A3285062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7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5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web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12839215" y="7749540"/>
            <a:ext cx="1722605" cy="41148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7" name="Freeform 7" descr="preencoded.png"/>
          <p:cNvSpPr/>
          <p:nvPr/>
        </p:nvSpPr>
        <p:spPr>
          <a:xfrm>
            <a:off x="9144000" y="0"/>
            <a:ext cx="5486400" cy="82296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8" name="TextBox 8"/>
          <p:cNvSpPr txBox="1"/>
          <p:nvPr/>
        </p:nvSpPr>
        <p:spPr>
          <a:xfrm>
            <a:off x="837720" y="1938385"/>
            <a:ext cx="8306281" cy="211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Chronic Kidney Disease Detection: A Machine Learning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3114" y="4405385"/>
            <a:ext cx="7468553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9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Leveraging Machine Learning Algorithms for Accurate Diagnosis</a:t>
            </a:r>
          </a:p>
        </p:txBody>
      </p:sp>
      <p:sp>
        <p:nvSpPr>
          <p:cNvPr id="10" name="Freeform 10" descr="A white text on a black background  Description automatically generated"/>
          <p:cNvSpPr/>
          <p:nvPr/>
        </p:nvSpPr>
        <p:spPr>
          <a:xfrm>
            <a:off x="904631" y="625330"/>
            <a:ext cx="2998297" cy="770991"/>
          </a:xfrm>
          <a:custGeom>
            <a:avLst/>
            <a:gdLst/>
            <a:ahLst/>
            <a:cxnLst/>
            <a:rect l="l" t="t" r="r" b="b"/>
            <a:pathLst>
              <a:path w="3747871" h="963739">
                <a:moveTo>
                  <a:pt x="0" y="0"/>
                </a:moveTo>
                <a:lnTo>
                  <a:pt x="3747871" y="0"/>
                </a:lnTo>
                <a:lnTo>
                  <a:pt x="3747871" y="963739"/>
                </a:lnTo>
                <a:lnTo>
                  <a:pt x="0" y="963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1" name="TextBox 11"/>
          <p:cNvSpPr txBox="1"/>
          <p:nvPr/>
        </p:nvSpPr>
        <p:spPr>
          <a:xfrm>
            <a:off x="837720" y="5801060"/>
            <a:ext cx="4113423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799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Presented By: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Divyesh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Aswan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Aejaz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Manik</a:t>
            </a:r>
          </a:p>
          <a:p>
            <a:pPr>
              <a:lnSpc>
                <a:spcPts val="2999"/>
              </a:lnSpc>
            </a:pPr>
            <a:endParaRPr lang="en-US" sz="1799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  <p:extLst>
      <p:ext uri="{BB962C8B-B14F-4D97-AF65-F5344CB8AC3E}">
        <p14:creationId xmlns:p14="http://schemas.microsoft.com/office/powerpoint/2010/main" val="4127293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3391" y="2255260"/>
            <a:ext cx="7363962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K-Nearest Neighbors (KNN)</a:t>
            </a:r>
          </a:p>
        </p:txBody>
      </p:sp>
      <p:sp>
        <p:nvSpPr>
          <p:cNvPr id="6" name="Rectangle 5"/>
          <p:cNvSpPr/>
          <p:nvPr/>
        </p:nvSpPr>
        <p:spPr>
          <a:xfrm>
            <a:off x="2350706" y="878404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Algorithm-2</a:t>
            </a:r>
          </a:p>
        </p:txBody>
      </p:sp>
      <p:sp>
        <p:nvSpPr>
          <p:cNvPr id="11" name="Rectangle 10"/>
          <p:cNvSpPr/>
          <p:nvPr/>
        </p:nvSpPr>
        <p:spPr>
          <a:xfrm rot="20079004">
            <a:off x="8608120" y="-2162328"/>
            <a:ext cx="7472855" cy="116094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1207153"/>
            <a:ext cx="50101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73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xmlns="" id="{F1308B00-7200-3AA8-AB2B-288793302185}"/>
              </a:ext>
            </a:extLst>
          </p:cNvPr>
          <p:cNvSpPr/>
          <p:nvPr/>
        </p:nvSpPr>
        <p:spPr>
          <a:xfrm>
            <a:off x="439459" y="384612"/>
            <a:ext cx="14190941" cy="1774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(KNN) Analysis CKD Dataset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xmlns="" id="{F2359A48-D59F-C78A-1A36-F81E1010F2D8}"/>
              </a:ext>
            </a:extLst>
          </p:cNvPr>
          <p:cNvSpPr/>
          <p:nvPr/>
        </p:nvSpPr>
        <p:spPr>
          <a:xfrm>
            <a:off x="825024" y="1754043"/>
            <a:ext cx="2816185" cy="813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 to KNN</a:t>
            </a:r>
            <a:endParaRPr lang="en-US" sz="3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xmlns="" id="{ED66E07C-879C-25CB-E7B2-D512E9942883}"/>
              </a:ext>
            </a:extLst>
          </p:cNvPr>
          <p:cNvSpPr/>
          <p:nvPr/>
        </p:nvSpPr>
        <p:spPr>
          <a:xfrm>
            <a:off x="837724" y="2479010"/>
            <a:ext cx="6185535" cy="5217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(KNN) is a supervised machine learning algorithm.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 classifies data points based on the majority class of their nearest neighbors.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Used for both classification and regression tasks.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Here, KNN is applied to analyze the CKD dataset.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xmlns="" id="{464DC141-7CA3-F55C-AC50-1AC696BC006C}"/>
              </a:ext>
            </a:extLst>
          </p:cNvPr>
          <p:cNvSpPr/>
          <p:nvPr/>
        </p:nvSpPr>
        <p:spPr>
          <a:xfrm>
            <a:off x="7670978" y="1754043"/>
            <a:ext cx="2816185" cy="813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 Overview</a:t>
            </a:r>
            <a:endParaRPr lang="en-US" sz="3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xmlns="" id="{66AC6813-69DD-7DD1-5BB4-C50716BE66DD}"/>
              </a:ext>
            </a:extLst>
          </p:cNvPr>
          <p:cNvSpPr/>
          <p:nvPr/>
        </p:nvSpPr>
        <p:spPr>
          <a:xfrm>
            <a:off x="7619841" y="2415008"/>
            <a:ext cx="6185535" cy="3391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Dataset: CKD (Chronic Kidney Disease)</a:t>
            </a:r>
          </a:p>
          <a:p>
            <a:pPr>
              <a:lnSpc>
                <a:spcPts val="3000"/>
              </a:lnSpc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Contains attributes related to kidney disease diagnosis.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used to train the KNN algorithm to predict outcomes.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96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8058798-0A6B-8BE9-E5D8-6DE80D43B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xmlns="" id="{0DEB1325-FE0C-A95B-DDD8-757F669E6BA8}"/>
              </a:ext>
            </a:extLst>
          </p:cNvPr>
          <p:cNvSpPr/>
          <p:nvPr/>
        </p:nvSpPr>
        <p:spPr>
          <a:xfrm>
            <a:off x="942827" y="1009112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(KNN): Methodology and Implementation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xmlns="" id="{223B7900-0F2B-F594-C707-3CC7C40E308B}"/>
              </a:ext>
            </a:extLst>
          </p:cNvPr>
          <p:cNvSpPr/>
          <p:nvPr/>
        </p:nvSpPr>
        <p:spPr>
          <a:xfrm>
            <a:off x="837724" y="4140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xmlns="" id="{37BDC76A-95F6-0D73-5CA1-BBDEEC876587}"/>
              </a:ext>
            </a:extLst>
          </p:cNvPr>
          <p:cNvSpPr/>
          <p:nvPr/>
        </p:nvSpPr>
        <p:spPr>
          <a:xfrm>
            <a:off x="837724" y="473130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uses the distance between data points to find the k-nearest neighbors to a new data point, and predicts its class based on the majority class of its neighbors.</a:t>
            </a:r>
            <a:endParaRPr lang="en-US" sz="18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xmlns="" id="{469B6C33-387A-1B32-5BD3-99502AC54364}"/>
              </a:ext>
            </a:extLst>
          </p:cNvPr>
          <p:cNvSpPr/>
          <p:nvPr/>
        </p:nvSpPr>
        <p:spPr>
          <a:xfrm>
            <a:off x="7614761" y="4140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xmlns="" id="{41161C26-BFC8-5420-FDE8-DCDEDFFCDDDC}"/>
              </a:ext>
            </a:extLst>
          </p:cNvPr>
          <p:cNvSpPr/>
          <p:nvPr/>
        </p:nvSpPr>
        <p:spPr>
          <a:xfrm>
            <a:off x="7614761" y="473130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is implemented by calculating the distance between data points and identifying the nearest neighbors based on a chosen metric, such as Euclidean distance.</a:t>
            </a:r>
            <a:endParaRPr lang="en-US" sz="18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2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692B2AC-86FF-9714-B48E-8FBB8CC21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xmlns="" id="{5D5FE907-C59D-366A-3ABA-0A3DDBDDCA0A}"/>
              </a:ext>
            </a:extLst>
          </p:cNvPr>
          <p:cNvSpPr/>
          <p:nvPr/>
        </p:nvSpPr>
        <p:spPr>
          <a:xfrm>
            <a:off x="666193" y="1593313"/>
            <a:ext cx="13138707" cy="4660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Load and preprocesses the dataset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 Split the data into training and test sets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 Train the KNN Model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4. Evaluate the model with accuracy and confusion matrix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5. Plot the accuracy for varying k values</a:t>
            </a: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xmlns="" id="{7018626F-E067-273D-BD0B-08B626D3BAF6}"/>
              </a:ext>
            </a:extLst>
          </p:cNvPr>
          <p:cNvSpPr/>
          <p:nvPr/>
        </p:nvSpPr>
        <p:spPr>
          <a:xfrm>
            <a:off x="527352" y="461534"/>
            <a:ext cx="14759413" cy="2129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00"/>
              </a:lnSpc>
            </a:pPr>
            <a:r>
              <a:rPr lang="en-US" sz="5280" dirty="0">
                <a:solidFill>
                  <a:srgbClr val="FFD9BE"/>
                </a:solidFill>
                <a:latin typeface="Quattrocento" pitchFamily="34" charset="0"/>
              </a:rPr>
              <a:t>WORK FLOW</a:t>
            </a:r>
            <a:endParaRPr lang="en-US" sz="528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07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541B9FA-1D17-8D47-3DD3-99144880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xmlns="" id="{0A75272D-52B3-F2E3-E909-95BEFA3B5250}"/>
              </a:ext>
            </a:extLst>
          </p:cNvPr>
          <p:cNvSpPr/>
          <p:nvPr/>
        </p:nvSpPr>
        <p:spPr>
          <a:xfrm>
            <a:off x="666193" y="1593313"/>
            <a:ext cx="9720389" cy="5576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Data Preprocessing: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Handled missing values.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Scaled the features for uniformity.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-Normalizes the data using Standard Scaler.</a:t>
            </a: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 Model Training: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Split data into 70% training and 30% testing sets.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Trained the model using different 'k' values.</a:t>
            </a: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 Model Evaluation: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Computes the accuracy score.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Displays a confusion matrix.</a:t>
            </a: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xmlns="" id="{F8D6262B-90F9-9AB6-310F-3B0DADAFBD00}"/>
              </a:ext>
            </a:extLst>
          </p:cNvPr>
          <p:cNvSpPr/>
          <p:nvPr/>
        </p:nvSpPr>
        <p:spPr>
          <a:xfrm>
            <a:off x="527352" y="461534"/>
            <a:ext cx="14759413" cy="2129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00"/>
              </a:lnSpc>
            </a:pPr>
            <a:r>
              <a:rPr lang="en-US" sz="528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Model Implementation</a:t>
            </a:r>
            <a:endParaRPr lang="en-US" sz="528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90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541B9FA-1D17-8D47-3DD3-99144880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xmlns="" id="{442F9194-4CCA-0C46-C435-F2011D8CEDB0}"/>
              </a:ext>
            </a:extLst>
          </p:cNvPr>
          <p:cNvSpPr/>
          <p:nvPr/>
        </p:nvSpPr>
        <p:spPr>
          <a:xfrm>
            <a:off x="401359" y="54412"/>
            <a:ext cx="14190941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 vs. Number of Neighbors (k)</a:t>
            </a:r>
            <a:endParaRPr lang="en-US" sz="4400" dirty="0"/>
          </a:p>
        </p:txBody>
      </p:sp>
      <p:pic>
        <p:nvPicPr>
          <p:cNvPr id="7" name="Picture 6" descr="Screenshot 2024-12-12 182711.png">
            <a:extLst>
              <a:ext uri="{FF2B5EF4-FFF2-40B4-BE49-F238E27FC236}">
                <a16:creationId xmlns:a16="http://schemas.microsoft.com/office/drawing/2014/main" xmlns="" id="{C72279D1-4F36-C53D-184F-600848FB5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7000"/>
            <a:ext cx="11645461" cy="5562600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xmlns="" id="{B99F7217-D72B-C5D4-4BD1-3A700AD3994F}"/>
              </a:ext>
            </a:extLst>
          </p:cNvPr>
          <p:cNvSpPr/>
          <p:nvPr/>
        </p:nvSpPr>
        <p:spPr>
          <a:xfrm>
            <a:off x="414059" y="764510"/>
            <a:ext cx="13060642" cy="2029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accuracy of the model was evaluated for different values of k (number of neighbors)</a:t>
            </a:r>
          </a:p>
          <a:p>
            <a:pPr>
              <a:lnSpc>
                <a:spcPts val="3000"/>
              </a:lnSpc>
            </a:pPr>
            <a:r>
              <a:rPr lang="en-US" sz="24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Observations: </a:t>
            </a: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-The accuracy fluctuates for small values of k, peaking at k=1,5,9,11 .</a:t>
            </a: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-Beyond k=15, the accuracy drops significantly. </a:t>
            </a: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-Optimal k value appears to be 1 or 9 for highest accuracy 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1185" y="7705129"/>
            <a:ext cx="2150637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01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33F6591-A8B0-D056-3EBC-779E110E3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xmlns="" id="{9C83B3D2-B600-6813-D0C9-0D74EBD5A46F}"/>
              </a:ext>
            </a:extLst>
          </p:cNvPr>
          <p:cNvSpPr/>
          <p:nvPr/>
        </p:nvSpPr>
        <p:spPr>
          <a:xfrm>
            <a:off x="666193" y="1593313"/>
            <a:ext cx="13138707" cy="4660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946EC7C-5A1C-CB74-34E1-2AE0B894B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ADAF010A-C686-FCDD-8A87-9F6DA3840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45325"/>
              </p:ext>
            </p:extLst>
          </p:nvPr>
        </p:nvGraphicFramePr>
        <p:xfrm>
          <a:off x="644246" y="1231900"/>
          <a:ext cx="12157355" cy="3442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1603">
                  <a:extLst>
                    <a:ext uri="{9D8B030D-6E8A-4147-A177-3AD203B41FA5}">
                      <a16:colId xmlns:a16="http://schemas.microsoft.com/office/drawing/2014/main" xmlns="" val="3719397765"/>
                    </a:ext>
                  </a:extLst>
                </a:gridCol>
                <a:gridCol w="2941603">
                  <a:extLst>
                    <a:ext uri="{9D8B030D-6E8A-4147-A177-3AD203B41FA5}">
                      <a16:colId xmlns:a16="http://schemas.microsoft.com/office/drawing/2014/main" xmlns="" val="1850021284"/>
                    </a:ext>
                  </a:extLst>
                </a:gridCol>
                <a:gridCol w="2941603">
                  <a:extLst>
                    <a:ext uri="{9D8B030D-6E8A-4147-A177-3AD203B41FA5}">
                      <a16:colId xmlns:a16="http://schemas.microsoft.com/office/drawing/2014/main" xmlns="" val="2938005685"/>
                    </a:ext>
                  </a:extLst>
                </a:gridCol>
                <a:gridCol w="2941603">
                  <a:extLst>
                    <a:ext uri="{9D8B030D-6E8A-4147-A177-3AD203B41FA5}">
                      <a16:colId xmlns:a16="http://schemas.microsoft.com/office/drawing/2014/main" xmlns="" val="1207678704"/>
                    </a:ext>
                  </a:extLst>
                </a:gridCol>
                <a:gridCol w="390943">
                  <a:extLst>
                    <a:ext uri="{9D8B030D-6E8A-4147-A177-3AD203B41FA5}">
                      <a16:colId xmlns:a16="http://schemas.microsoft.com/office/drawing/2014/main" xmlns="" val="1433602511"/>
                    </a:ext>
                  </a:extLst>
                </a:gridCol>
              </a:tblGrid>
              <a:tr h="114748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8934544"/>
                  </a:ext>
                </a:extLst>
              </a:tr>
              <a:tr h="1147489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9801286"/>
                  </a:ext>
                </a:extLst>
              </a:tr>
              <a:tr h="1147489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90940568"/>
                  </a:ext>
                </a:extLst>
              </a:tr>
            </a:tbl>
          </a:graphicData>
        </a:graphic>
      </p:graphicFrame>
      <p:sp>
        <p:nvSpPr>
          <p:cNvPr id="7" name="Text 2">
            <a:extLst>
              <a:ext uri="{FF2B5EF4-FFF2-40B4-BE49-F238E27FC236}">
                <a16:creationId xmlns:a16="http://schemas.microsoft.com/office/drawing/2014/main" xmlns="" id="{BFDBCB75-E958-B05B-93FF-E00731666989}"/>
              </a:ext>
            </a:extLst>
          </p:cNvPr>
          <p:cNvSpPr/>
          <p:nvPr/>
        </p:nvSpPr>
        <p:spPr>
          <a:xfrm>
            <a:off x="745846" y="4920715"/>
            <a:ext cx="13138707" cy="729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Accuracy: 0.92</a:t>
            </a: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xmlns="" id="{5FD96349-CE81-CBE4-E738-4B72FAA2DCDE}"/>
              </a:ext>
            </a:extLst>
          </p:cNvPr>
          <p:cNvSpPr/>
          <p:nvPr/>
        </p:nvSpPr>
        <p:spPr>
          <a:xfrm>
            <a:off x="527352" y="398034"/>
            <a:ext cx="14759413" cy="2129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00"/>
              </a:lnSpc>
            </a:pPr>
            <a:r>
              <a:rPr lang="en-US" sz="5280" dirty="0">
                <a:solidFill>
                  <a:srgbClr val="FFD9BE"/>
                </a:solidFill>
                <a:latin typeface="Quattrocento" pitchFamily="34" charset="0"/>
              </a:rPr>
              <a:t>Classification Report</a:t>
            </a:r>
            <a:endParaRPr lang="en-US" sz="5280" dirty="0"/>
          </a:p>
        </p:txBody>
      </p:sp>
    </p:spTree>
    <p:extLst>
      <p:ext uri="{BB962C8B-B14F-4D97-AF65-F5344CB8AC3E}">
        <p14:creationId xmlns:p14="http://schemas.microsoft.com/office/powerpoint/2010/main" val="1126393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3B929AE-2124-5E8B-ED3C-EB3624D9A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xmlns="" id="{0E97AE22-7E5D-4035-99B0-378E581524EB}"/>
              </a:ext>
            </a:extLst>
          </p:cNvPr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Performance</a:t>
            </a:r>
            <a:endParaRPr lang="en-US" sz="4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2C1AED6-9F4D-77C4-84F5-FFC7DF0A6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12">
            <a:extLst>
              <a:ext uri="{FF2B5EF4-FFF2-40B4-BE49-F238E27FC236}">
                <a16:creationId xmlns:a16="http://schemas.microsoft.com/office/drawing/2014/main" xmlns="" id="{E3397E9E-252C-69AA-A903-A4D9950FFA38}"/>
              </a:ext>
            </a:extLst>
          </p:cNvPr>
          <p:cNvSpPr/>
          <p:nvPr/>
        </p:nvSpPr>
        <p:spPr>
          <a:xfrm>
            <a:off x="9098855" y="2148536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3000"/>
              </a:lnSpc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Precision-Recall Curve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4024615-C82D-6B05-0F6A-31B797C9AD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1731" y="2564525"/>
            <a:ext cx="8229169" cy="5630524"/>
          </a:xfrm>
          <a:prstGeom prst="rect">
            <a:avLst/>
          </a:prstGeom>
        </p:spPr>
      </p:pic>
      <p:sp>
        <p:nvSpPr>
          <p:cNvPr id="29" name="Text 12">
            <a:extLst>
              <a:ext uri="{FF2B5EF4-FFF2-40B4-BE49-F238E27FC236}">
                <a16:creationId xmlns:a16="http://schemas.microsoft.com/office/drawing/2014/main" xmlns="" id="{9C7CACB9-3D31-B3C5-FA04-A4979AF45228}"/>
              </a:ext>
            </a:extLst>
          </p:cNvPr>
          <p:cNvSpPr/>
          <p:nvPr/>
        </p:nvSpPr>
        <p:spPr>
          <a:xfrm>
            <a:off x="990124" y="2148537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3000"/>
              </a:lnSpc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Correlation Heatmap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32AD8000-B123-A253-3D4E-2205F8F149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59800" y="2564525"/>
            <a:ext cx="6159500" cy="563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79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2577FFB-158E-BC0C-781E-7A6EF17E2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xmlns="" id="{D7110B00-2DC9-7B18-0BF4-B1BCD4D85C6B}"/>
              </a:ext>
            </a:extLst>
          </p:cNvPr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Performance</a:t>
            </a:r>
            <a:endParaRPr lang="en-US" sz="4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9F5A322-5DE9-7ACA-708B-293E97EE8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12">
            <a:extLst>
              <a:ext uri="{FF2B5EF4-FFF2-40B4-BE49-F238E27FC236}">
                <a16:creationId xmlns:a16="http://schemas.microsoft.com/office/drawing/2014/main" xmlns="" id="{87AA1074-FDD2-64D1-6909-DF33D1FA4AAF}"/>
              </a:ext>
            </a:extLst>
          </p:cNvPr>
          <p:cNvSpPr/>
          <p:nvPr/>
        </p:nvSpPr>
        <p:spPr>
          <a:xfrm>
            <a:off x="9098855" y="2148536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ROC Curve</a:t>
            </a:r>
          </a:p>
        </p:txBody>
      </p:sp>
      <p:sp>
        <p:nvSpPr>
          <p:cNvPr id="29" name="Text 12">
            <a:extLst>
              <a:ext uri="{FF2B5EF4-FFF2-40B4-BE49-F238E27FC236}">
                <a16:creationId xmlns:a16="http://schemas.microsoft.com/office/drawing/2014/main" xmlns="" id="{864DEC82-1A5F-1079-8C34-5279829DB1A7}"/>
              </a:ext>
            </a:extLst>
          </p:cNvPr>
          <p:cNvSpPr/>
          <p:nvPr/>
        </p:nvSpPr>
        <p:spPr>
          <a:xfrm>
            <a:off x="736600" y="2148537"/>
            <a:ext cx="5283200" cy="4159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3000"/>
              </a:lnSpc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Prediction Probability Distribution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E8B1CA4-F501-119F-9A42-497F8BD3D6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07965" y="3047300"/>
            <a:ext cx="5801711" cy="3764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2340AB9-3F82-97EB-4A1C-0CD4583301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0124" y="3248334"/>
            <a:ext cx="5486411" cy="358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26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3390" y="1948446"/>
            <a:ext cx="7573179" cy="60016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Support Vector Machine</a:t>
            </a:r>
          </a:p>
          <a:p>
            <a:pPr algn="ctr"/>
            <a:r>
              <a:rPr lang="en-US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(SVM)</a:t>
            </a:r>
          </a:p>
        </p:txBody>
      </p:sp>
      <p:sp>
        <p:nvSpPr>
          <p:cNvPr id="6" name="Rectangle 5"/>
          <p:cNvSpPr/>
          <p:nvPr/>
        </p:nvSpPr>
        <p:spPr>
          <a:xfrm>
            <a:off x="2350706" y="878404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Algorithm-3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952" y="-1"/>
            <a:ext cx="6043448" cy="819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94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5324" y="1510428"/>
            <a:ext cx="4895669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 dirty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What is CKD?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324" y="473870"/>
            <a:ext cx="8069793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 u="sng" dirty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Chronical Kidney Disease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325" y="2668596"/>
            <a:ext cx="12904551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Chronic Kidney Disease (CKD) is a long-term condition where the kidneys progressively lose their ability to function properly.</a:t>
            </a:r>
          </a:p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Primarily caused by diabetes, hypertension, and genetic factors.</a:t>
            </a:r>
          </a:p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CKD can lead to kidney failure, requiring dialysis or a transplant if not managed early.</a:t>
            </a:r>
          </a:p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Affects millions worldwide and is a leading cause of morbidity and mortality.</a:t>
            </a:r>
            <a:endParaRPr lang="en-US" sz="2800" dirty="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  <p:extLst>
      <p:ext uri="{BB962C8B-B14F-4D97-AF65-F5344CB8AC3E}">
        <p14:creationId xmlns:p14="http://schemas.microsoft.com/office/powerpoint/2010/main" val="2997904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1097219" name="Text 0"/>
          <p:cNvSpPr/>
          <p:nvPr/>
        </p:nvSpPr>
        <p:spPr bwMode="auto">
          <a:xfrm>
            <a:off x="685323" y="1533286"/>
            <a:ext cx="8788564" cy="1765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2800" i="0" u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Support Vector Machine (SVM) Model for Detection of Chronic Kidney Disease (CKD)</a:t>
            </a:r>
            <a:endParaRPr sz="7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>
              <a:defRPr/>
            </a:pPr>
            <a:endParaRPr sz="7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>
              <a:defRPr/>
            </a:pPr>
            <a:endParaRPr sz="7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82605798" name="Text 2"/>
          <p:cNvSpPr/>
          <p:nvPr/>
        </p:nvSpPr>
        <p:spPr bwMode="auto">
          <a:xfrm>
            <a:off x="685323" y="2909233"/>
            <a:ext cx="6185534" cy="4973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3600" i="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Process Flow:</a:t>
            </a:r>
            <a:endParaRPr sz="1600" i="0" u="sng">
              <a:solidFill>
                <a:schemeClr val="accent4">
                  <a:lumMod val="40000"/>
                  <a:lumOff val="60000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600" i="0" u="none">
              <a:solidFill>
                <a:schemeClr val="accent4">
                  <a:lumMod val="40000"/>
                  <a:lumOff val="60000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600" i="0" u="none">
              <a:solidFill>
                <a:schemeClr val="accent4">
                  <a:lumMod val="40000"/>
                  <a:lumOff val="60000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Data Preprocessing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Feature Selection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Model Training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Hyperparameter Tuning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Evaluation and Deployment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93590384" name="Text 0"/>
          <p:cNvSpPr/>
          <p:nvPr/>
        </p:nvSpPr>
        <p:spPr bwMode="auto">
          <a:xfrm>
            <a:off x="685323" y="496729"/>
            <a:ext cx="4757250" cy="71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4800" i="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General Overview</a:t>
            </a:r>
            <a:endParaRPr sz="9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86680695" name="Picture 8" descr="A green human organ on a black surface with wires and a diagram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759542" y="2397511"/>
            <a:ext cx="4860225" cy="4860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9142090" name="Picture 32914208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754721" y="7087956"/>
            <a:ext cx="1848513" cy="11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60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7098862" name="Text 0"/>
          <p:cNvSpPr/>
          <p:nvPr/>
        </p:nvSpPr>
        <p:spPr bwMode="auto">
          <a:xfrm>
            <a:off x="511419" y="780888"/>
            <a:ext cx="12954951" cy="1408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99"/>
              </a:lnSpc>
              <a:buNone/>
              <a:defRPr/>
            </a:pPr>
            <a:r>
              <a:rPr lang="en-US" sz="4400" u="sng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  <a:ea typeface="Quattrocento"/>
                <a:cs typeface="Quattrocento"/>
              </a:rPr>
              <a:t>Data Preprocessing</a:t>
            </a:r>
            <a:endParaRPr sz="44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14176437" name="Text 1"/>
          <p:cNvSpPr/>
          <p:nvPr/>
        </p:nvSpPr>
        <p:spPr bwMode="auto">
          <a:xfrm>
            <a:off x="526659" y="2072215"/>
            <a:ext cx="1010128" cy="35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49"/>
              </a:lnSpc>
              <a:buNone/>
              <a:defRPr/>
            </a:pPr>
            <a:r>
              <a:rPr lang="en-US" sz="2200" u="sng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</a:rPr>
              <a:t>Dataset</a:t>
            </a:r>
            <a:endParaRPr sz="22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5689131" name="Text 2"/>
          <p:cNvSpPr/>
          <p:nvPr/>
        </p:nvSpPr>
        <p:spPr bwMode="auto">
          <a:xfrm>
            <a:off x="511419" y="2546060"/>
            <a:ext cx="3447262" cy="923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9965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The dataset used for this model, retrieved from the UC Irvine Machine Learning Repository, consists of 400 rows and 24 features, with 1 target variable.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81548716" name="Text 3"/>
          <p:cNvSpPr/>
          <p:nvPr/>
        </p:nvSpPr>
        <p:spPr bwMode="auto">
          <a:xfrm>
            <a:off x="4222431" y="2061064"/>
            <a:ext cx="1863739" cy="35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49"/>
              </a:lnSpc>
              <a:buNone/>
              <a:defRPr/>
            </a:pPr>
            <a:r>
              <a:rPr lang="en-US" sz="2200" u="sng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</a:rPr>
              <a:t>Data Cleaning</a:t>
            </a:r>
            <a:endParaRPr sz="22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5374079" name="Text 4"/>
          <p:cNvSpPr/>
          <p:nvPr/>
        </p:nvSpPr>
        <p:spPr bwMode="auto">
          <a:xfrm>
            <a:off x="4222431" y="2546060"/>
            <a:ext cx="5166894" cy="1945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9965" indent="-349965">
              <a:buFont typeface="Arial"/>
              <a:buChar char="•"/>
              <a:defRPr/>
            </a:pPr>
            <a:r>
              <a:rPr sz="2400" u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Since the dataset contains empty values and outliers, missing values were handled appropriately, redundant columns were removed, and categorical features were encoded using Label</a:t>
            </a:r>
            <a:r>
              <a:rPr lang="en-US" sz="2400" u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u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Encoder. Outliers in numerical features were addressed using the IQR method.</a:t>
            </a:r>
            <a:endParaRPr sz="3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98238793" name="Picture 189823879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620271" y="6034557"/>
            <a:ext cx="12981138" cy="2169583"/>
          </a:xfrm>
          <a:prstGeom prst="rect">
            <a:avLst/>
          </a:prstGeom>
        </p:spPr>
      </p:pic>
      <p:sp>
        <p:nvSpPr>
          <p:cNvPr id="1561653967" name="Bent-Up Arrow 1561653966"/>
          <p:cNvSpPr/>
          <p:nvPr/>
        </p:nvSpPr>
        <p:spPr bwMode="auto">
          <a:xfrm rot="5399978">
            <a:off x="469635" y="5547430"/>
            <a:ext cx="1393472" cy="740833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endParaRPr>
              <a:solidFill>
                <a:schemeClr val="accent4">
                  <a:lumMod val="40000"/>
                  <a:lumOff val="6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262604253" name="Picture 26260425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389326" y="264583"/>
            <a:ext cx="5212082" cy="565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15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1989201" name="Text 0"/>
          <p:cNvSpPr/>
          <p:nvPr/>
        </p:nvSpPr>
        <p:spPr bwMode="auto">
          <a:xfrm>
            <a:off x="9238" y="399319"/>
            <a:ext cx="13168293" cy="1354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48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Feature Selection and Model Development</a:t>
            </a:r>
            <a:endParaRPr sz="9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34047450" name="Image 1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44717" y="2165016"/>
            <a:ext cx="582026" cy="575428"/>
          </a:xfrm>
          <a:prstGeom prst="rect">
            <a:avLst/>
          </a:prstGeom>
        </p:spPr>
      </p:pic>
      <p:sp>
        <p:nvSpPr>
          <p:cNvPr id="1852362716" name="Text 1"/>
          <p:cNvSpPr/>
          <p:nvPr/>
        </p:nvSpPr>
        <p:spPr bwMode="auto">
          <a:xfrm>
            <a:off x="724600" y="2887497"/>
            <a:ext cx="2356481" cy="341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49"/>
              </a:lnSpc>
              <a:buNone/>
              <a:defRPr/>
            </a:pPr>
            <a:r>
              <a:rPr lang="en-US" sz="2200" u="sng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  <a:ea typeface="Quattrocento"/>
                <a:cs typeface="Quattrocento"/>
              </a:rPr>
              <a:t>Feature Selection</a:t>
            </a:r>
            <a:endParaRPr sz="22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67169465" name="Text 2"/>
          <p:cNvSpPr/>
          <p:nvPr/>
        </p:nvSpPr>
        <p:spPr bwMode="auto">
          <a:xfrm>
            <a:off x="704193" y="3364104"/>
            <a:ext cx="4156563" cy="11051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9965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Based on the correlation values of features with the CKD variable ≥ 0.29.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52035174" name="Image 2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44717" y="4979941"/>
            <a:ext cx="582026" cy="575428"/>
          </a:xfrm>
          <a:prstGeom prst="rect">
            <a:avLst/>
          </a:prstGeom>
        </p:spPr>
      </p:pic>
      <p:sp>
        <p:nvSpPr>
          <p:cNvPr id="918317574" name="Text 3"/>
          <p:cNvSpPr/>
          <p:nvPr/>
        </p:nvSpPr>
        <p:spPr bwMode="auto">
          <a:xfrm>
            <a:off x="700415" y="5728564"/>
            <a:ext cx="4489791" cy="537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22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Model</a:t>
            </a:r>
            <a:r>
              <a:rPr sz="22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: Support Vector Machine (SVM)</a:t>
            </a:r>
            <a:endParaRPr sz="2800" u="none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8239301" name="Text 4"/>
          <p:cNvSpPr/>
          <p:nvPr/>
        </p:nvSpPr>
        <p:spPr bwMode="auto">
          <a:xfrm>
            <a:off x="696400" y="6163864"/>
            <a:ext cx="4844015" cy="173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3879" indent="-283879">
              <a:buFont typeface="Arial"/>
              <a:buChar char="•"/>
              <a:defRPr/>
            </a:pPr>
            <a:r>
              <a:rPr sz="18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In the code used for detecting CKD, an SVM model with a polynomial kernel is trained using 80% of the dataset, with features scaled using MinMaxScaler. The model's accuracy is evaluated on the test set, providing insights into its performance for CKD classification.</a:t>
            </a:r>
            <a:endParaRPr sz="24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09747389" name="Picture 40974738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152348" y="1588672"/>
            <a:ext cx="6921876" cy="5443812"/>
          </a:xfrm>
          <a:prstGeom prst="rect">
            <a:avLst/>
          </a:prstGeom>
        </p:spPr>
      </p:pic>
      <p:pic>
        <p:nvPicPr>
          <p:cNvPr id="793512449" name="Picture 793512448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2733525" y="7087955"/>
            <a:ext cx="1869708" cy="11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27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5021387" name="Text 0"/>
          <p:cNvSpPr/>
          <p:nvPr/>
        </p:nvSpPr>
        <p:spPr bwMode="auto">
          <a:xfrm>
            <a:off x="4468576" y="440310"/>
            <a:ext cx="6963244" cy="60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4800" i="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Model Evaluation</a:t>
            </a:r>
            <a:endParaRPr sz="9000" i="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83401327" name="Shape 1"/>
          <p:cNvSpPr/>
          <p:nvPr/>
        </p:nvSpPr>
        <p:spPr bwMode="auto">
          <a:xfrm>
            <a:off x="1405616" y="5945757"/>
            <a:ext cx="4643037" cy="72028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93973798" name="Shape 4"/>
          <p:cNvSpPr/>
          <p:nvPr/>
        </p:nvSpPr>
        <p:spPr bwMode="auto">
          <a:xfrm>
            <a:off x="8144297" y="5945757"/>
            <a:ext cx="5263063" cy="72028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72091003" name="Text 5"/>
          <p:cNvSpPr/>
          <p:nvPr/>
        </p:nvSpPr>
        <p:spPr bwMode="auto">
          <a:xfrm>
            <a:off x="8354063" y="6091457"/>
            <a:ext cx="4803825" cy="360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22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Optimized SVM Model Accuracy: 98.75%</a:t>
            </a:r>
            <a:endParaRPr sz="22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10230698" name="Text 0"/>
          <p:cNvSpPr/>
          <p:nvPr/>
        </p:nvSpPr>
        <p:spPr bwMode="auto">
          <a:xfrm>
            <a:off x="6780871" y="5215208"/>
            <a:ext cx="1237192" cy="60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4800">
                <a:solidFill>
                  <a:schemeClr val="accent4">
                    <a:lumMod val="40000"/>
                    <a:lumOff val="60000"/>
                  </a:schemeClr>
                </a:solidFill>
              </a:rPr>
              <a:t>VS</a:t>
            </a:r>
          </a:p>
        </p:txBody>
      </p:sp>
      <p:pic>
        <p:nvPicPr>
          <p:cNvPr id="480467084" name="Picture 48046708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076710" y="1499305"/>
            <a:ext cx="4594057" cy="4122871"/>
          </a:xfrm>
          <a:prstGeom prst="rect">
            <a:avLst/>
          </a:prstGeom>
        </p:spPr>
      </p:pic>
      <p:pic>
        <p:nvPicPr>
          <p:cNvPr id="1826204872" name="Picture 182620487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352073" y="1499305"/>
            <a:ext cx="4594057" cy="4122871"/>
          </a:xfrm>
          <a:prstGeom prst="rect">
            <a:avLst/>
          </a:prstGeom>
        </p:spPr>
      </p:pic>
      <p:sp>
        <p:nvSpPr>
          <p:cNvPr id="713456826" name="TextBox 713456825"/>
          <p:cNvSpPr txBox="1"/>
          <p:nvPr/>
        </p:nvSpPr>
        <p:spPr bwMode="auto">
          <a:xfrm>
            <a:off x="1567656" y="6058032"/>
            <a:ext cx="4480997" cy="43672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22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Initial SVM Model Accuracy: 94.06%</a:t>
            </a:r>
            <a:endParaRPr sz="28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74252279" name="Picture 197425227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2754721" y="7087955"/>
            <a:ext cx="1848512" cy="11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0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2214495" name="Text 0"/>
          <p:cNvSpPr/>
          <p:nvPr/>
        </p:nvSpPr>
        <p:spPr bwMode="auto">
          <a:xfrm>
            <a:off x="1295399" y="440310"/>
            <a:ext cx="12039598" cy="70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99"/>
              </a:lnSpc>
              <a:buNone/>
              <a:defRPr/>
            </a:pPr>
            <a:r>
              <a:rPr sz="48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Best Hyperparameters for SVM Model</a:t>
            </a:r>
            <a:endParaRPr sz="16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65297451" name="Text 4"/>
          <p:cNvSpPr/>
          <p:nvPr/>
        </p:nvSpPr>
        <p:spPr bwMode="auto">
          <a:xfrm>
            <a:off x="356837" y="2041590"/>
            <a:ext cx="6958360" cy="5125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endParaRPr/>
          </a:p>
        </p:txBody>
      </p:sp>
      <p:sp>
        <p:nvSpPr>
          <p:cNvPr id="370865454" name="TextBox 370865453"/>
          <p:cNvSpPr txBox="1"/>
          <p:nvPr/>
        </p:nvSpPr>
        <p:spPr bwMode="auto">
          <a:xfrm>
            <a:off x="125938" y="1809005"/>
            <a:ext cx="184731" cy="374141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505936204" name="TextBox 505936203"/>
          <p:cNvSpPr txBox="1"/>
          <p:nvPr/>
        </p:nvSpPr>
        <p:spPr bwMode="auto">
          <a:xfrm>
            <a:off x="309574" y="1738449"/>
            <a:ext cx="7935832" cy="628268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Key Hyperparameters for SVM: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349965" indent="-349965">
              <a:buFont typeface="Arial"/>
              <a:buAutoNum type="arabicPeriod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C (Regularization Parameter): 0.1 </a:t>
            </a:r>
          </a:p>
          <a:p>
            <a:pPr marL="80716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Controls the trade-off between achieving low training error and minimizing model complexity.</a:t>
            </a: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 lower value (like 0.1) allows a simpler model, reducing the risk of overfitting.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349965" indent="-349965">
              <a:buAutoNum type="arabicPeriod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Gamma (Kernel Coefficient): 0.1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Defines the influence of individual training examples in feature space.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 lower gamma (like 0.1) means each support vector has a larger impact on the model, preventing overfitting.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349965" indent="-349965">
              <a:buAutoNum type="arabicPeriod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Kernel: 'rbf' (Radial Basis Function)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 commonly used kernel for SVM, useful for non-linear decision boundaries.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The RBF kernel can map input features into a higher-dimensional space where a linear decision boundary is sufficient.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50452139" name="Picture 135045213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754721" y="7087955"/>
            <a:ext cx="1848512" cy="1130854"/>
          </a:xfrm>
          <a:prstGeom prst="rect">
            <a:avLst/>
          </a:prstGeom>
        </p:spPr>
      </p:pic>
      <p:pic>
        <p:nvPicPr>
          <p:cNvPr id="1232640503" name="Picture 123264050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598184" y="3620910"/>
            <a:ext cx="5642370" cy="31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38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6125345" name="Text 0"/>
          <p:cNvSpPr/>
          <p:nvPr/>
        </p:nvSpPr>
        <p:spPr bwMode="auto">
          <a:xfrm>
            <a:off x="444360" y="737551"/>
            <a:ext cx="7952967" cy="778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36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Key Insights and Final Takeaways</a:t>
            </a:r>
            <a:endParaRPr sz="8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0727944" name="Text 1"/>
          <p:cNvSpPr/>
          <p:nvPr/>
        </p:nvSpPr>
        <p:spPr bwMode="auto">
          <a:xfrm>
            <a:off x="6947861" y="2723983"/>
            <a:ext cx="1855185" cy="36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36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Approach</a:t>
            </a:r>
            <a:endParaRPr sz="8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7210837" name="Text 2"/>
          <p:cNvSpPr/>
          <p:nvPr/>
        </p:nvSpPr>
        <p:spPr bwMode="auto">
          <a:xfrm>
            <a:off x="7036420" y="3633611"/>
            <a:ext cx="8646356" cy="1149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endParaRPr/>
          </a:p>
        </p:txBody>
      </p:sp>
      <p:sp>
        <p:nvSpPr>
          <p:cNvPr id="42676335" name="Text 1"/>
          <p:cNvSpPr/>
          <p:nvPr/>
        </p:nvSpPr>
        <p:spPr bwMode="auto">
          <a:xfrm>
            <a:off x="6878210" y="5300995"/>
            <a:ext cx="1994487" cy="355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36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Next Steps</a:t>
            </a:r>
            <a:endParaRPr sz="36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14190532" name="Text 2"/>
          <p:cNvSpPr/>
          <p:nvPr/>
        </p:nvSpPr>
        <p:spPr bwMode="auto">
          <a:xfrm>
            <a:off x="7198472" y="6024801"/>
            <a:ext cx="6990431" cy="447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7793" indent="-217793">
              <a:lnSpc>
                <a:spcPts val="2999"/>
              </a:lnSpc>
              <a:buFont typeface="Arial"/>
              <a:buChar char="•"/>
              <a:defRPr/>
            </a:pPr>
            <a:r>
              <a:rPr sz="20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The model can be improved by exploring additional datasets, optimizing for real-time predictions, and extending its applicability to other diseases. Further research into model explain-ability and integration into healthcare systems could enhance its impact.</a:t>
            </a:r>
            <a:endParaRPr sz="26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26325306" name="Picture 42632530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754721" y="7087955"/>
            <a:ext cx="1848512" cy="1130854"/>
          </a:xfrm>
          <a:prstGeom prst="rect">
            <a:avLst/>
          </a:prstGeom>
        </p:spPr>
      </p:pic>
      <p:pic>
        <p:nvPicPr>
          <p:cNvPr id="908744990" name="Picture 90874498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6662" y="2035223"/>
            <a:ext cx="6700837" cy="5450416"/>
          </a:xfrm>
          <a:prstGeom prst="rect">
            <a:avLst/>
          </a:prstGeom>
        </p:spPr>
      </p:pic>
      <p:sp>
        <p:nvSpPr>
          <p:cNvPr id="1255950684" name="TextBox 1255950683"/>
          <p:cNvSpPr txBox="1"/>
          <p:nvPr/>
        </p:nvSpPr>
        <p:spPr bwMode="auto">
          <a:xfrm>
            <a:off x="7278597" y="3510138"/>
            <a:ext cx="6830180" cy="1737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sz="18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Achieved enhanced accuracy through hyperparameter tuning with the SVM model.</a:t>
            </a:r>
            <a:endParaRPr sz="24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sz="18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Successfully saved the optimized model for deployment as svm_model_tuned.pkl.</a:t>
            </a:r>
            <a:endParaRPr sz="24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sz="18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The fine-tuned SVM model delivers reliable predictions for CKD detection.</a:t>
            </a:r>
            <a:endParaRPr sz="24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626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3391" y="2255260"/>
            <a:ext cx="7363962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Gaussian Process Regression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350706" y="878404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Algorithm-4</a:t>
            </a:r>
          </a:p>
        </p:txBody>
      </p:sp>
      <p:sp>
        <p:nvSpPr>
          <p:cNvPr id="11" name="Rectangle 10"/>
          <p:cNvSpPr/>
          <p:nvPr/>
        </p:nvSpPr>
        <p:spPr>
          <a:xfrm rot="20079004">
            <a:off x="8062105" y="-2326271"/>
            <a:ext cx="8238678" cy="116094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353" y="985507"/>
            <a:ext cx="6399554" cy="47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89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 is Gaussian Process Regression Algorithm?</a:t>
            </a:r>
            <a:endParaRPr lang="en-US" sz="4400" dirty="0"/>
          </a:p>
        </p:txBody>
      </p:sp>
      <p:sp>
        <p:nvSpPr>
          <p:cNvPr id="15" name="Text 12"/>
          <p:cNvSpPr/>
          <p:nvPr/>
        </p:nvSpPr>
        <p:spPr>
          <a:xfrm>
            <a:off x="837724" y="2148536"/>
            <a:ext cx="12836235" cy="3506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Gaussian Process Regression (GPR) is a powerful, non-parametric machine learning algorithm used for regression tasks.</a:t>
            </a:r>
          </a:p>
          <a:p>
            <a:pPr algn="just">
              <a:lnSpc>
                <a:spcPts val="3000"/>
              </a:lnSpc>
            </a:pPr>
            <a:endParaRPr lang="en-GB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It models a distribution over possible functions that fit the data, rather than relying on a specific functional form.</a:t>
            </a:r>
          </a:p>
          <a:p>
            <a:pPr algn="just">
              <a:lnSpc>
                <a:spcPts val="3000"/>
              </a:lnSpc>
            </a:pPr>
            <a:endParaRPr lang="en-GB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Instead of using any predefined function the GPR models the data by Gaussian Process by collecting random variables at finite number of points.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1095228" y="6442843"/>
            <a:ext cx="3613407" cy="578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Applications</a:t>
            </a:r>
            <a:endParaRPr lang="en-US" sz="4400" dirty="0"/>
          </a:p>
        </p:txBody>
      </p:sp>
      <p:sp>
        <p:nvSpPr>
          <p:cNvPr id="19" name="Right Arrow 18"/>
          <p:cNvSpPr/>
          <p:nvPr/>
        </p:nvSpPr>
        <p:spPr>
          <a:xfrm>
            <a:off x="4550979" y="6670247"/>
            <a:ext cx="1650124" cy="289034"/>
          </a:xfrm>
          <a:prstGeom prst="rightArrow">
            <a:avLst>
              <a:gd name="adj1" fmla="val 50000"/>
              <a:gd name="adj2" fmla="val 13727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12"/>
          <p:cNvSpPr/>
          <p:nvPr/>
        </p:nvSpPr>
        <p:spPr>
          <a:xfrm>
            <a:off x="6647351" y="6007151"/>
            <a:ext cx="6019005" cy="1904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Time series prediction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Geospatial data modelling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Machine learning in robotics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optimization problems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How it Works?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12"/>
              <p:cNvSpPr/>
              <p:nvPr/>
            </p:nvSpPr>
            <p:spPr>
              <a:xfrm>
                <a:off x="837724" y="2148536"/>
                <a:ext cx="12836235" cy="584983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Kernel Function</a:t>
                </a:r>
              </a:p>
              <a:p>
                <a:pPr marL="971550" lvl="1" indent="-514350" algn="just">
                  <a:lnSpc>
                    <a:spcPts val="3000"/>
                  </a:lnSpc>
                  <a:buFont typeface="+mj-lt"/>
                  <a:buAutoNum type="arabicPeriod"/>
                </a:pPr>
                <a:endParaRPr lang="en-US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endParaRPr lang="en-US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lvl="2" algn="just">
                  <a:lnSpc>
                    <a:spcPts val="3000"/>
                  </a:lnSpc>
                </a:pPr>
                <a:r>
                  <a:rPr lang="en-US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where,</a:t>
                </a:r>
              </a:p>
              <a:p>
                <a:pPr lvl="2" algn="just">
                  <a:lnSpc>
                    <a:spcPts val="3000"/>
                  </a:lnSpc>
                </a:pP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k(</a:t>
                </a:r>
                <a:r>
                  <a:rPr lang="en-GB" dirty="0" err="1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x,x</a:t>
                </a: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′) is the similarity between two input points x and x′, which is a Radial basis function</a:t>
                </a:r>
              </a:p>
              <a:p>
                <a:pPr lvl="2" algn="just">
                  <a:lnSpc>
                    <a:spcPts val="3000"/>
                  </a:lnSpc>
                </a:pP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ℓ is the length scale parameter,</a:t>
                </a:r>
              </a:p>
              <a:p>
                <a:pPr lvl="2" algn="just">
                  <a:lnSpc>
                    <a:spcPts val="3000"/>
                  </a:lnSpc>
                </a:pP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∥x−x′∥^2 is the squared Euclidean distance between the two points x and x′:</a:t>
                </a:r>
              </a:p>
              <a:p>
                <a:pPr lvl="2" algn="just">
                  <a:lnSpc>
                    <a:spcPts val="3000"/>
                  </a:lnSpc>
                </a:pPr>
                <a:endParaRPr lang="en-US" sz="2800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endParaRPr lang="en-US" sz="2800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Standard Scaler</a:t>
                </a:r>
              </a:p>
              <a:p>
                <a:pPr lvl="1" algn="just">
                  <a:lnSpc>
                    <a:spcPts val="3000"/>
                  </a:lnSpc>
                </a:pPr>
                <a:r>
                  <a:rPr lang="en-US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			X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solidFill>
                          <a:srgbClr val="F9EEE7"/>
                        </a:solidFill>
                        <a:latin typeface="Cambria Math" panose="02040503050406030204" pitchFamily="18" charset="0"/>
                        <a:ea typeface="Quattrocento" pitchFamily="34" charset="-122"/>
                        <a:cs typeface="Quattrocento" pitchFamily="34" charset="-120"/>
                      </a:rPr>
                      <m:t>𝑠𝑐𝑎𝑙𝑒𝑑</m:t>
                    </m:r>
                  </m:oMath>
                </a14:m>
                <a:r>
                  <a:rPr lang="en-US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​=(X−</a:t>
                </a:r>
                <a:r>
                  <a:rPr lang="el-GR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μ)/σ​</a:t>
                </a:r>
                <a:endParaRPr lang="en-US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lvl="2" algn="just">
                  <a:lnSpc>
                    <a:spcPts val="3000"/>
                  </a:lnSpc>
                </a:pPr>
                <a:r>
                  <a:rPr lang="en-US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where,</a:t>
                </a:r>
              </a:p>
              <a:p>
                <a:pPr marL="1257300" lvl="2" indent="-342900" algn="just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X is the value of the feature</a:t>
                </a:r>
              </a:p>
              <a:p>
                <a:pPr marL="1257300" lvl="2" indent="-342900" algn="just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l-GR" dirty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μ</a:t>
                </a:r>
                <a:r>
                  <a:rPr lang="en-US" dirty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 is mean</a:t>
                </a:r>
              </a:p>
              <a:p>
                <a:pPr marL="1257300" lvl="2" indent="-342900" algn="just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l-GR" dirty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σ</a:t>
                </a:r>
                <a:r>
                  <a:rPr lang="en-US" dirty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 is standard deviation</a:t>
                </a:r>
                <a:endParaRPr lang="en-US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</p:txBody>
          </p:sp>
        </mc:Choice>
        <mc:Fallback xmlns="">
          <p:sp>
            <p:nvSpPr>
              <p:cNvPr id="15" name="Tex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24" y="2148536"/>
                <a:ext cx="12836235" cy="5849836"/>
              </a:xfrm>
              <a:prstGeom prst="rect">
                <a:avLst/>
              </a:prstGeom>
              <a:blipFill rotWithShape="0">
                <a:blip r:embed="rId3"/>
                <a:stretch>
                  <a:fillRect l="-1092" t="-10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31" y="2631250"/>
            <a:ext cx="2600325" cy="657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08" y="4800107"/>
            <a:ext cx="28003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08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GPR Implementation 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30" name="Text 2">
            <a:extLst>
              <a:ext uri="{FF2B5EF4-FFF2-40B4-BE49-F238E27FC236}">
                <a16:creationId xmlns:a16="http://schemas.microsoft.com/office/drawing/2014/main" xmlns="" id="{0A75272D-52B3-F2E3-E909-95BEFA3B5250}"/>
              </a:ext>
            </a:extLst>
          </p:cNvPr>
          <p:cNvSpPr/>
          <p:nvPr/>
        </p:nvSpPr>
        <p:spPr>
          <a:xfrm>
            <a:off x="666194" y="2113773"/>
            <a:ext cx="7594938" cy="5576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Data Preprocessing: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Handled missing values.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Scaled the features for uniformity.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-Normalizes the data using Standard Scaler.</a:t>
            </a: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 Model Training: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Splitting the data into 50% training and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50% testing sets.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</a:t>
            </a: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 Model Evaluation: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Computing the accuracy score.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Displaying a confusion matrix.</a:t>
            </a:r>
          </a:p>
        </p:txBody>
      </p:sp>
    </p:spTree>
    <p:extLst>
      <p:ext uri="{BB962C8B-B14F-4D97-AF65-F5344CB8AC3E}">
        <p14:creationId xmlns:p14="http://schemas.microsoft.com/office/powerpoint/2010/main" val="3372128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0079004">
            <a:off x="8608120" y="-2162328"/>
            <a:ext cx="7472855" cy="116094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6938" y="3242985"/>
            <a:ext cx="7363962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Logical Regression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328511" y="1023819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Algorithm-1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0" t="6740" r="17305" b="14263"/>
          <a:stretch/>
        </p:blipFill>
        <p:spPr>
          <a:xfrm>
            <a:off x="8786647" y="367862"/>
            <a:ext cx="5265683" cy="4635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68111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Performance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9098855" y="2148536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Error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5" y="2564525"/>
            <a:ext cx="7725104" cy="4635062"/>
          </a:xfrm>
          <a:prstGeom prst="rect">
            <a:avLst/>
          </a:prstGeom>
        </p:spPr>
      </p:pic>
      <p:sp>
        <p:nvSpPr>
          <p:cNvPr id="29" name="Text 12"/>
          <p:cNvSpPr/>
          <p:nvPr/>
        </p:nvSpPr>
        <p:spPr>
          <a:xfrm>
            <a:off x="990124" y="2148537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Accuracy  : 0.8750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297" y="2564524"/>
            <a:ext cx="5444372" cy="46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22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Performance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9098855" y="2148536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ROC Curve</a:t>
            </a:r>
          </a:p>
        </p:txBody>
      </p:sp>
      <p:sp>
        <p:nvSpPr>
          <p:cNvPr id="29" name="Text 12"/>
          <p:cNvSpPr/>
          <p:nvPr/>
        </p:nvSpPr>
        <p:spPr>
          <a:xfrm>
            <a:off x="990124" y="2148537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Confusion Matrix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965" y="2753711"/>
            <a:ext cx="5801711" cy="4351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24" y="2753711"/>
            <a:ext cx="5486411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18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Performance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9098855" y="2148536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Co-relation Heat Map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  <p:sp>
        <p:nvSpPr>
          <p:cNvPr id="29" name="Text 12"/>
          <p:cNvSpPr/>
          <p:nvPr/>
        </p:nvSpPr>
        <p:spPr>
          <a:xfrm>
            <a:off x="990124" y="2148537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Classification Report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553" y="2982311"/>
            <a:ext cx="6737124" cy="44914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24" y="2982311"/>
            <a:ext cx="5486411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ROC Calculations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21932" y="2553716"/>
            <a:ext cx="6330331" cy="5244959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2905164" y="2792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True Positive Rate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25098"/>
            <a:ext cx="6437857" cy="1542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</a:t>
            </a: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proportion of actual positive cases that are correctly identified by the model.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     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		</a:t>
            </a:r>
          </a:p>
          <a:p>
            <a:pPr marL="0" indent="0">
              <a:lnSpc>
                <a:spcPts val="3000"/>
              </a:lnSpc>
              <a:buNone/>
            </a:pPr>
            <a:endParaRPr lang="en-US" sz="1850" b="1" dirty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>
              <a:lnSpc>
                <a:spcPts val="3000"/>
              </a:lnSpc>
              <a:buNone/>
            </a:pPr>
            <a:endParaRPr lang="en-US" sz="1850" b="1" dirty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>
              <a:buNone/>
            </a:pPr>
            <a:endParaRPr lang="en-US" sz="1850" b="1" dirty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		  </a:t>
            </a:r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</a:rPr>
              <a:t>(TP)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</a:rPr>
              <a:t>               (TP+FN)</a:t>
            </a:r>
            <a:endParaRPr lang="en-US" sz="3600" b="1" dirty="0"/>
          </a:p>
        </p:txBody>
      </p:sp>
      <p:sp>
        <p:nvSpPr>
          <p:cNvPr id="7" name="Shape 4"/>
          <p:cNvSpPr/>
          <p:nvPr/>
        </p:nvSpPr>
        <p:spPr>
          <a:xfrm>
            <a:off x="8278448" y="2553715"/>
            <a:ext cx="5704013" cy="5244959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752116" y="2857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False Positive Rate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502869" y="3311832"/>
            <a:ext cx="5255172" cy="3824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</a:t>
            </a: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proportion of actual positive cases that are correctly identified by the model</a:t>
            </a:r>
            <a:endParaRPr lang="en-US" sz="18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r>
              <a:rPr lang="en-US" sz="1850" dirty="0">
                <a:solidFill>
                  <a:srgbClr val="F9EEE7"/>
                </a:solidFill>
                <a:latin typeface="Quattrocento" pitchFamily="34" charset="0"/>
              </a:rPr>
              <a:t>                              </a:t>
            </a:r>
            <a:endParaRPr lang="en-US" sz="1200" b="1" dirty="0">
              <a:solidFill>
                <a:srgbClr val="F9EEE7"/>
              </a:solidFill>
              <a:latin typeface="Quattrocento" pitchFamily="34" charset="0"/>
            </a:endParaRPr>
          </a:p>
          <a:p>
            <a:r>
              <a:rPr lang="en-US" sz="1200" b="1" dirty="0">
                <a:solidFill>
                  <a:srgbClr val="F9EEE7"/>
                </a:solidFill>
                <a:latin typeface="Quattrocento" pitchFamily="34" charset="0"/>
              </a:rPr>
              <a:t>		 </a:t>
            </a:r>
          </a:p>
          <a:p>
            <a:endParaRPr lang="en-US" sz="1200" b="1" dirty="0">
              <a:solidFill>
                <a:srgbClr val="F9EEE7"/>
              </a:solidFill>
              <a:latin typeface="Quattrocento" pitchFamily="34" charset="0"/>
            </a:endParaRPr>
          </a:p>
          <a:p>
            <a:endParaRPr lang="en-US" sz="1200" b="1" dirty="0">
              <a:solidFill>
                <a:srgbClr val="F9EEE7"/>
              </a:solidFill>
              <a:latin typeface="Quattrocento" pitchFamily="34" charset="0"/>
            </a:endParaRPr>
          </a:p>
          <a:p>
            <a:endParaRPr lang="en-US" sz="1200" b="1" dirty="0">
              <a:solidFill>
                <a:srgbClr val="F9EEE7"/>
              </a:solidFill>
              <a:latin typeface="Quattrocento" pitchFamily="34" charset="0"/>
            </a:endParaRPr>
          </a:p>
          <a:p>
            <a:r>
              <a:rPr lang="en-US" sz="1200" b="1" dirty="0">
                <a:solidFill>
                  <a:srgbClr val="F9EEE7"/>
                </a:solidFill>
                <a:latin typeface="Quattrocento" pitchFamily="34" charset="0"/>
              </a:rPr>
              <a:t> 		       </a:t>
            </a:r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</a:rPr>
              <a:t>(FP)</a:t>
            </a:r>
          </a:p>
          <a:p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</a:rPr>
              <a:t>               	(FP+TN)</a:t>
            </a:r>
            <a:endParaRPr lang="en-US" sz="3600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F2A3BDED-D041-5D65-80D8-97279768EE9A}"/>
              </a:ext>
            </a:extLst>
          </p:cNvPr>
          <p:cNvCxnSpPr/>
          <p:nvPr/>
        </p:nvCxnSpPr>
        <p:spPr>
          <a:xfrm>
            <a:off x="2747481" y="6070162"/>
            <a:ext cx="15657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F5EF567-BDFA-5C6A-3E14-3839FA97E893}"/>
              </a:ext>
            </a:extLst>
          </p:cNvPr>
          <p:cNvCxnSpPr>
            <a:cxnSpLocks/>
          </p:cNvCxnSpPr>
          <p:nvPr/>
        </p:nvCxnSpPr>
        <p:spPr>
          <a:xfrm>
            <a:off x="10219428" y="5653828"/>
            <a:ext cx="16993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75F0E77-38B0-B9C0-AC8E-7B981EE9C0B4}"/>
              </a:ext>
            </a:extLst>
          </p:cNvPr>
          <p:cNvSpPr txBox="1"/>
          <p:nvPr/>
        </p:nvSpPr>
        <p:spPr>
          <a:xfrm>
            <a:off x="8560611" y="5469162"/>
            <a:ext cx="1409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FPR =</a:t>
            </a:r>
            <a:endParaRPr lang="en-IN" sz="3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F6382EB-7CDC-D032-4945-FA0B7489E8E3}"/>
              </a:ext>
            </a:extLst>
          </p:cNvPr>
          <p:cNvSpPr txBox="1"/>
          <p:nvPr/>
        </p:nvSpPr>
        <p:spPr>
          <a:xfrm>
            <a:off x="1202699" y="5796121"/>
            <a:ext cx="1409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TPR =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184101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Comparison of All Model Performance Metrics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74434"/>
            <a:ext cx="6677172" cy="2147014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2905164" y="2792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25098"/>
            <a:ext cx="5774699" cy="1542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correctly classified instances.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     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		  (TP+TN)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(TP+TN+FP+FN)</a:t>
            </a:r>
            <a:endParaRPr lang="en-US" sz="1850" b="1" dirty="0"/>
          </a:p>
        </p:txBody>
      </p:sp>
      <p:sp>
        <p:nvSpPr>
          <p:cNvPr id="7" name="Shape 4"/>
          <p:cNvSpPr/>
          <p:nvPr/>
        </p:nvSpPr>
        <p:spPr>
          <a:xfrm>
            <a:off x="8232704" y="2755345"/>
            <a:ext cx="6029834" cy="2147014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752116" y="2857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502869" y="3311832"/>
            <a:ext cx="561252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true positives among predicted positives.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</a:rPr>
              <a:t>                            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TP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  (TP+FP)</a:t>
            </a:r>
            <a:endParaRPr lang="en-US" sz="1850" b="1" dirty="0"/>
          </a:p>
        </p:txBody>
      </p:sp>
      <p:sp>
        <p:nvSpPr>
          <p:cNvPr id="10" name="Shape 7"/>
          <p:cNvSpPr/>
          <p:nvPr/>
        </p:nvSpPr>
        <p:spPr>
          <a:xfrm>
            <a:off x="837723" y="5219502"/>
            <a:ext cx="6677173" cy="237509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2703333" y="52886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Recall (Sensitivity)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5439" y="5709749"/>
            <a:ext cx="635027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true positives among actual positives.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		TP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   (FN+TP)</a:t>
            </a:r>
          </a:p>
        </p:txBody>
      </p:sp>
      <p:sp>
        <p:nvSpPr>
          <p:cNvPr id="13" name="Shape 10"/>
          <p:cNvSpPr/>
          <p:nvPr/>
        </p:nvSpPr>
        <p:spPr>
          <a:xfrm>
            <a:off x="8232704" y="5219502"/>
            <a:ext cx="6103406" cy="237509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10752116" y="52963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502869" y="5742090"/>
            <a:ext cx="5759669" cy="14750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harmonic mean of precision and recall.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2*Precision*Recall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Precision + Recall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F2A3BDED-D041-5D65-80D8-97279768EE9A}"/>
              </a:ext>
            </a:extLst>
          </p:cNvPr>
          <p:cNvCxnSpPr/>
          <p:nvPr/>
        </p:nvCxnSpPr>
        <p:spPr>
          <a:xfrm>
            <a:off x="2575639" y="4483100"/>
            <a:ext cx="16407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F5EF567-BDFA-5C6A-3E14-3839FA97E893}"/>
              </a:ext>
            </a:extLst>
          </p:cNvPr>
          <p:cNvCxnSpPr>
            <a:cxnSpLocks/>
          </p:cNvCxnSpPr>
          <p:nvPr/>
        </p:nvCxnSpPr>
        <p:spPr>
          <a:xfrm>
            <a:off x="10028052" y="4434628"/>
            <a:ext cx="9110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75F0E77-38B0-B9C0-AC8E-7B981EE9C0B4}"/>
              </a:ext>
            </a:extLst>
          </p:cNvPr>
          <p:cNvSpPr txBox="1"/>
          <p:nvPr/>
        </p:nvSpPr>
        <p:spPr>
          <a:xfrm>
            <a:off x="8560611" y="4249962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 =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F6382EB-7CDC-D032-4945-FA0B7489E8E3}"/>
              </a:ext>
            </a:extLst>
          </p:cNvPr>
          <p:cNvSpPr txBox="1"/>
          <p:nvPr/>
        </p:nvSpPr>
        <p:spPr>
          <a:xfrm>
            <a:off x="1206024" y="4278868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 =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9D8E0F7-6CF8-7BB0-A2DC-EE114D4A9C00}"/>
              </a:ext>
            </a:extLst>
          </p:cNvPr>
          <p:cNvSpPr txBox="1"/>
          <p:nvPr/>
        </p:nvSpPr>
        <p:spPr>
          <a:xfrm>
            <a:off x="1161787" y="6674156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Recall =</a:t>
            </a:r>
            <a:endParaRPr lang="en-IN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C2984D4E-2F4D-1309-0900-B3E5234070DA}"/>
              </a:ext>
            </a:extLst>
          </p:cNvPr>
          <p:cNvCxnSpPr/>
          <p:nvPr/>
        </p:nvCxnSpPr>
        <p:spPr>
          <a:xfrm>
            <a:off x="2251513" y="6858821"/>
            <a:ext cx="16407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8BC6E82-0F15-F996-E074-1B927AAE9C45}"/>
              </a:ext>
            </a:extLst>
          </p:cNvPr>
          <p:cNvCxnSpPr>
            <a:cxnSpLocks/>
          </p:cNvCxnSpPr>
          <p:nvPr/>
        </p:nvCxnSpPr>
        <p:spPr>
          <a:xfrm>
            <a:off x="9825898" y="6519608"/>
            <a:ext cx="18524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D971D8D-1BD1-C93B-FDCB-7497E2BDB3E0}"/>
              </a:ext>
            </a:extLst>
          </p:cNvPr>
          <p:cNvSpPr txBox="1"/>
          <p:nvPr/>
        </p:nvSpPr>
        <p:spPr>
          <a:xfrm>
            <a:off x="8502869" y="6343731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F1-score</a:t>
            </a: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=</a:t>
            </a:r>
            <a:endParaRPr lang="en-IN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83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Comparison of Model Performances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995996"/>
              </p:ext>
            </p:extLst>
          </p:nvPr>
        </p:nvGraphicFramePr>
        <p:xfrm>
          <a:off x="837724" y="2398124"/>
          <a:ext cx="13120014" cy="464659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32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144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733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12938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S.N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MODEL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ALGORITHM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ACCURACY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8341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1. 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LOGICAL REGRESSION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96.56 %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8341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2.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K-NEAREST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NEIGHBORS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92 %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8341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3. 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SUPPORT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VECTOR MACHINE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94.05 %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8341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4. 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GAUSSIAN PROCESS REGRESSION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87.50 %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269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4"/>
          <p:cNvSpPr/>
          <p:nvPr/>
        </p:nvSpPr>
        <p:spPr>
          <a:xfrm>
            <a:off x="8828689" y="1828801"/>
            <a:ext cx="5703133" cy="423566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3" name="Text 0"/>
          <p:cNvSpPr/>
          <p:nvPr/>
        </p:nvSpPr>
        <p:spPr>
          <a:xfrm>
            <a:off x="-391986" y="61539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990124" y="1140739"/>
            <a:ext cx="4223007" cy="688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29" name="Text 3"/>
          <p:cNvSpPr/>
          <p:nvPr/>
        </p:nvSpPr>
        <p:spPr>
          <a:xfrm>
            <a:off x="990124" y="2218062"/>
            <a:ext cx="6437857" cy="191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Algorithms: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Logistic Regression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(KNN)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Support Vector Machines (SVM)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Gaussian Process Regression (GPR)</a:t>
            </a:r>
            <a:endParaRPr lang="en-US" sz="1850" b="1" dirty="0">
              <a:solidFill>
                <a:srgbClr val="F9EEE7"/>
              </a:solidFill>
              <a:latin typeface="Quattrocento" pitchFamily="34" charset="0"/>
            </a:endParaRPr>
          </a:p>
        </p:txBody>
      </p:sp>
      <p:sp>
        <p:nvSpPr>
          <p:cNvPr id="30" name="Text 3"/>
          <p:cNvSpPr/>
          <p:nvPr/>
        </p:nvSpPr>
        <p:spPr>
          <a:xfrm>
            <a:off x="1016058" y="4808862"/>
            <a:ext cx="7739059" cy="191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3000"/>
              </a:lnSpc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Takeaways:</a:t>
            </a: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SVM and GPR are effective for capturing complex relationships in data.</a:t>
            </a: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is simple, flexible, and works well for smaller datasets.</a:t>
            </a: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Logistic Regression is interpretable and useful for binary classification tasks.</a:t>
            </a: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These algorithms collectively offer diverse strengths for accurate CKD prediction.</a:t>
            </a:r>
            <a:endParaRPr lang="en-US" sz="1850" b="1" dirty="0">
              <a:solidFill>
                <a:srgbClr val="F9EEE7"/>
              </a:solidFill>
              <a:latin typeface="Quattrocento" pitchFamily="34" charset="0"/>
            </a:endParaRPr>
          </a:p>
        </p:txBody>
      </p:sp>
      <p:sp>
        <p:nvSpPr>
          <p:cNvPr id="31" name="Text 3"/>
          <p:cNvSpPr/>
          <p:nvPr/>
        </p:nvSpPr>
        <p:spPr>
          <a:xfrm>
            <a:off x="9030817" y="2114095"/>
            <a:ext cx="5137128" cy="191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GB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Get the models and all the codes and results at:</a:t>
            </a:r>
          </a:p>
          <a:p>
            <a:pPr>
              <a:lnSpc>
                <a:spcPts val="3000"/>
              </a:lnSpc>
            </a:pPr>
            <a:r>
              <a:rPr lang="en-GB" sz="1850" u="sng" dirty="0">
                <a:solidFill>
                  <a:schemeClr val="bg1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https://bit.ly/ibd-ckd</a:t>
            </a:r>
          </a:p>
          <a:p>
            <a:pPr>
              <a:lnSpc>
                <a:spcPts val="3000"/>
              </a:lnSpc>
            </a:pPr>
            <a:endParaRPr lang="en-GB" sz="18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000"/>
              </a:lnSpc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Or,</a:t>
            </a:r>
          </a:p>
          <a:p>
            <a:pPr>
              <a:lnSpc>
                <a:spcPts val="3000"/>
              </a:lnSpc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Scan this QR Code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417" y="3983945"/>
            <a:ext cx="1933903" cy="19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41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5324" y="1510428"/>
            <a:ext cx="12192476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Logistic regression model for detection of (CKD)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324" y="473870"/>
            <a:ext cx="2968585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 u="sng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325" y="2839940"/>
            <a:ext cx="5733263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Workflow: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Data Preprocessing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Feature Selection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Model Training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Hyperparameter Tuning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Evaluation and Deployment</a:t>
            </a:r>
          </a:p>
        </p:txBody>
      </p:sp>
      <p:pic>
        <p:nvPicPr>
          <p:cNvPr id="11" name="Picture 10" descr="A green human organ on a black surface with wires and a diagram&#10;&#10;Description automatically generated">
            <a:extLst>
              <a:ext uri="{FF2B5EF4-FFF2-40B4-BE49-F238E27FC236}">
                <a16:creationId xmlns:a16="http://schemas.microsoft.com/office/drawing/2014/main" xmlns="" id="{0F0113C2-995F-8627-307A-B1AC47A9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814" y="2559766"/>
            <a:ext cx="4268509" cy="4268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87512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1420" y="758029"/>
            <a:ext cx="12954952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Data Preprocessing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660" y="2056977"/>
            <a:ext cx="281618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1421" y="2469861"/>
            <a:ext cx="3447263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dataset used for this model retrieved from [ UC Irvine Machine Learning Repository 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22432" y="2045825"/>
            <a:ext cx="235241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Data Cleaning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22433" y="2469861"/>
            <a:ext cx="5166895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Removed redundant column and handled missing values.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Encoded categorical features using LabelEncoder.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Handled outliers in numerical features using the IQR method.</a:t>
            </a:r>
          </a:p>
        </p:txBody>
      </p:sp>
      <p:sp>
        <p:nvSpPr>
          <p:cNvPr id="11" name="Freeform 11"/>
          <p:cNvSpPr/>
          <p:nvPr/>
        </p:nvSpPr>
        <p:spPr>
          <a:xfrm>
            <a:off x="511420" y="5199748"/>
            <a:ext cx="13288876" cy="2121025"/>
          </a:xfrm>
          <a:custGeom>
            <a:avLst/>
            <a:gdLst/>
            <a:ahLst/>
            <a:cxnLst/>
            <a:rect l="l" t="t" r="r" b="b"/>
            <a:pathLst>
              <a:path w="16611095" h="2651281">
                <a:moveTo>
                  <a:pt x="0" y="0"/>
                </a:moveTo>
                <a:lnTo>
                  <a:pt x="16611095" y="0"/>
                </a:lnTo>
                <a:lnTo>
                  <a:pt x="16611095" y="2651281"/>
                </a:lnTo>
                <a:lnTo>
                  <a:pt x="0" y="2651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US" sz="1440"/>
          </a:p>
        </p:txBody>
      </p:sp>
      <p:sp>
        <p:nvSpPr>
          <p:cNvPr id="12" name="Freeform 12"/>
          <p:cNvSpPr/>
          <p:nvPr/>
        </p:nvSpPr>
        <p:spPr>
          <a:xfrm>
            <a:off x="9994408" y="1575905"/>
            <a:ext cx="3785917" cy="3158009"/>
          </a:xfrm>
          <a:custGeom>
            <a:avLst/>
            <a:gdLst/>
            <a:ahLst/>
            <a:cxnLst/>
            <a:rect l="l" t="t" r="r" b="b"/>
            <a:pathLst>
              <a:path w="4732396" h="3947511">
                <a:moveTo>
                  <a:pt x="0" y="0"/>
                </a:moveTo>
                <a:lnTo>
                  <a:pt x="4732396" y="0"/>
                </a:lnTo>
                <a:lnTo>
                  <a:pt x="4732396" y="3947511"/>
                </a:lnTo>
                <a:lnTo>
                  <a:pt x="0" y="3947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US" sz="1440"/>
          </a:p>
        </p:txBody>
      </p:sp>
    </p:spTree>
    <p:extLst>
      <p:ext uri="{BB962C8B-B14F-4D97-AF65-F5344CB8AC3E}">
        <p14:creationId xmlns:p14="http://schemas.microsoft.com/office/powerpoint/2010/main" val="124205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5696" y="930217"/>
            <a:ext cx="13019008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0"/>
              </a:lnSpc>
            </a:pPr>
            <a:r>
              <a:rPr lang="en-US" sz="425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Feature Selection and Model Building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51316" y="2165017"/>
            <a:ext cx="575429" cy="575429"/>
          </a:xfrm>
          <a:custGeom>
            <a:avLst/>
            <a:gdLst/>
            <a:ahLst/>
            <a:cxnLst/>
            <a:rect l="l" t="t" r="r" b="b"/>
            <a:pathLst>
              <a:path w="719286" h="719286">
                <a:moveTo>
                  <a:pt x="0" y="0"/>
                </a:moveTo>
                <a:lnTo>
                  <a:pt x="719286" y="0"/>
                </a:lnTo>
                <a:lnTo>
                  <a:pt x="719286" y="719287"/>
                </a:lnTo>
                <a:lnTo>
                  <a:pt x="0" y="719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8" name="TextBox 8"/>
          <p:cNvSpPr txBox="1"/>
          <p:nvPr/>
        </p:nvSpPr>
        <p:spPr>
          <a:xfrm>
            <a:off x="751316" y="2864638"/>
            <a:ext cx="2708315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0"/>
              </a:lnSpc>
            </a:pPr>
            <a:r>
              <a:rPr lang="en-US" sz="21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Feature Selection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1316" y="3287905"/>
            <a:ext cx="4109442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Based on correlation values ≥ 0.29 with CKD.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51316" y="4979942"/>
            <a:ext cx="575429" cy="575429"/>
          </a:xfrm>
          <a:custGeom>
            <a:avLst/>
            <a:gdLst/>
            <a:ahLst/>
            <a:cxnLst/>
            <a:rect l="l" t="t" r="r" b="b"/>
            <a:pathLst>
              <a:path w="719286" h="719286">
                <a:moveTo>
                  <a:pt x="0" y="0"/>
                </a:moveTo>
                <a:lnTo>
                  <a:pt x="719286" y="0"/>
                </a:lnTo>
                <a:lnTo>
                  <a:pt x="719286" y="719286"/>
                </a:lnTo>
                <a:lnTo>
                  <a:pt x="0" y="719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1" name="TextBox 11"/>
          <p:cNvSpPr txBox="1"/>
          <p:nvPr/>
        </p:nvSpPr>
        <p:spPr>
          <a:xfrm>
            <a:off x="751317" y="5705705"/>
            <a:ext cx="376138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0"/>
              </a:lnSpc>
            </a:pPr>
            <a:r>
              <a:rPr lang="en-US" sz="21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Model: Logistic Regression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1317" y="6087665"/>
            <a:ext cx="4109442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1462" lvl="1" indent="-135731">
              <a:lnSpc>
                <a:spcPts val="2899"/>
              </a:lnSpc>
              <a:buFont typeface="Arial"/>
              <a:buChar char="•"/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Baseline model trained with limited iterations (max_iter=10).</a:t>
            </a:r>
          </a:p>
          <a:p>
            <a:pPr marL="271462" lvl="1" indent="-135731">
              <a:lnSpc>
                <a:spcPts val="2899"/>
              </a:lnSpc>
              <a:buFont typeface="Arial"/>
              <a:buChar char="•"/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Tuned model using GridSearchCV for optimal C value.</a:t>
            </a:r>
          </a:p>
        </p:txBody>
      </p:sp>
      <p:sp>
        <p:nvSpPr>
          <p:cNvPr id="13" name="Freeform 13"/>
          <p:cNvSpPr/>
          <p:nvPr/>
        </p:nvSpPr>
        <p:spPr>
          <a:xfrm>
            <a:off x="5947881" y="2631150"/>
            <a:ext cx="7643522" cy="4229467"/>
          </a:xfrm>
          <a:custGeom>
            <a:avLst/>
            <a:gdLst/>
            <a:ahLst/>
            <a:cxnLst/>
            <a:rect l="l" t="t" r="r" b="b"/>
            <a:pathLst>
              <a:path w="9554402" h="5286834">
                <a:moveTo>
                  <a:pt x="0" y="0"/>
                </a:moveTo>
                <a:lnTo>
                  <a:pt x="9554403" y="0"/>
                </a:lnTo>
                <a:lnTo>
                  <a:pt x="9554403" y="5286834"/>
                </a:lnTo>
                <a:lnTo>
                  <a:pt x="0" y="5286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chemeClr val="accent6"/>
            </a:solidFill>
          </a:ln>
        </p:spPr>
        <p:txBody>
          <a:bodyPr/>
          <a:lstStyle/>
          <a:p>
            <a:endParaRPr lang="en-US" sz="1440"/>
          </a:p>
        </p:txBody>
      </p:sp>
    </p:spTree>
    <p:extLst>
      <p:ext uri="{BB962C8B-B14F-4D97-AF65-F5344CB8AC3E}">
        <p14:creationId xmlns:p14="http://schemas.microsoft.com/office/powerpoint/2010/main" val="200819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33577" y="531752"/>
            <a:ext cx="6963245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5399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Model Performance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52073" y="5923313"/>
            <a:ext cx="3614618" cy="929163"/>
            <a:chOff x="0" y="0"/>
            <a:chExt cx="6024363" cy="1548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24372" cy="1548638"/>
            </a:xfrm>
            <a:custGeom>
              <a:avLst/>
              <a:gdLst/>
              <a:ahLst/>
              <a:cxnLst/>
              <a:rect l="l" t="t" r="r" b="b"/>
              <a:pathLst>
                <a:path w="6024372" h="1548638">
                  <a:moveTo>
                    <a:pt x="0" y="26162"/>
                  </a:moveTo>
                  <a:cubicBezTo>
                    <a:pt x="0" y="11684"/>
                    <a:pt x="11684" y="0"/>
                    <a:pt x="26162" y="0"/>
                  </a:cubicBezTo>
                  <a:lnTo>
                    <a:pt x="5998210" y="0"/>
                  </a:lnTo>
                  <a:cubicBezTo>
                    <a:pt x="6012688" y="0"/>
                    <a:pt x="6024372" y="11684"/>
                    <a:pt x="6024372" y="26162"/>
                  </a:cubicBezTo>
                  <a:lnTo>
                    <a:pt x="6024372" y="1522476"/>
                  </a:lnTo>
                  <a:cubicBezTo>
                    <a:pt x="6024372" y="1536954"/>
                    <a:pt x="6012688" y="1548638"/>
                    <a:pt x="5998210" y="1548638"/>
                  </a:cubicBezTo>
                  <a:lnTo>
                    <a:pt x="26162" y="1548638"/>
                  </a:lnTo>
                  <a:cubicBezTo>
                    <a:pt x="11684" y="1548638"/>
                    <a:pt x="0" y="1536954"/>
                    <a:pt x="0" y="1522476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51292" y="6042964"/>
            <a:ext cx="281618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Baseline Model Accuracy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705352" y="5923313"/>
            <a:ext cx="3614618" cy="929163"/>
            <a:chOff x="0" y="0"/>
            <a:chExt cx="6024363" cy="15486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24372" cy="1548638"/>
            </a:xfrm>
            <a:custGeom>
              <a:avLst/>
              <a:gdLst/>
              <a:ahLst/>
              <a:cxnLst/>
              <a:rect l="l" t="t" r="r" b="b"/>
              <a:pathLst>
                <a:path w="6024372" h="1548638">
                  <a:moveTo>
                    <a:pt x="0" y="26162"/>
                  </a:moveTo>
                  <a:cubicBezTo>
                    <a:pt x="0" y="11684"/>
                    <a:pt x="11684" y="0"/>
                    <a:pt x="26162" y="0"/>
                  </a:cubicBezTo>
                  <a:lnTo>
                    <a:pt x="5998210" y="0"/>
                  </a:lnTo>
                  <a:cubicBezTo>
                    <a:pt x="6012688" y="0"/>
                    <a:pt x="6024372" y="11684"/>
                    <a:pt x="6024372" y="26162"/>
                  </a:cubicBezTo>
                  <a:lnTo>
                    <a:pt x="6024372" y="1522476"/>
                  </a:lnTo>
                  <a:cubicBezTo>
                    <a:pt x="6024372" y="1536954"/>
                    <a:pt x="6012688" y="1548638"/>
                    <a:pt x="5998210" y="1548638"/>
                  </a:cubicBezTo>
                  <a:lnTo>
                    <a:pt x="26162" y="1548638"/>
                  </a:lnTo>
                  <a:cubicBezTo>
                    <a:pt x="11684" y="1548638"/>
                    <a:pt x="0" y="1536954"/>
                    <a:pt x="0" y="1522476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04571" y="6042964"/>
            <a:ext cx="281618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Tuned Model Accuracy</a:t>
            </a:r>
          </a:p>
        </p:txBody>
      </p:sp>
      <p:sp>
        <p:nvSpPr>
          <p:cNvPr id="13" name="Freeform 13"/>
          <p:cNvSpPr/>
          <p:nvPr/>
        </p:nvSpPr>
        <p:spPr>
          <a:xfrm>
            <a:off x="960655" y="2041809"/>
            <a:ext cx="4534293" cy="3543607"/>
          </a:xfrm>
          <a:custGeom>
            <a:avLst/>
            <a:gdLst/>
            <a:ahLst/>
            <a:cxnLst/>
            <a:rect l="l" t="t" r="r" b="b"/>
            <a:pathLst>
              <a:path w="5667866" h="4429509">
                <a:moveTo>
                  <a:pt x="0" y="0"/>
                </a:moveTo>
                <a:lnTo>
                  <a:pt x="5667866" y="0"/>
                </a:lnTo>
                <a:lnTo>
                  <a:pt x="5667866" y="4429509"/>
                </a:lnTo>
                <a:lnTo>
                  <a:pt x="0" y="4429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4" name="Freeform 14"/>
          <p:cNvSpPr/>
          <p:nvPr/>
        </p:nvSpPr>
        <p:spPr>
          <a:xfrm>
            <a:off x="8077677" y="2079911"/>
            <a:ext cx="4503810" cy="3505504"/>
          </a:xfrm>
          <a:custGeom>
            <a:avLst/>
            <a:gdLst/>
            <a:ahLst/>
            <a:cxnLst/>
            <a:rect l="l" t="t" r="r" b="b"/>
            <a:pathLst>
              <a:path w="5629762" h="4381880">
                <a:moveTo>
                  <a:pt x="0" y="0"/>
                </a:moveTo>
                <a:lnTo>
                  <a:pt x="5629763" y="0"/>
                </a:lnTo>
                <a:lnTo>
                  <a:pt x="5629763" y="4381880"/>
                </a:lnTo>
                <a:lnTo>
                  <a:pt x="0" y="4381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5" name="TextBox 15"/>
          <p:cNvSpPr txBox="1"/>
          <p:nvPr/>
        </p:nvSpPr>
        <p:spPr>
          <a:xfrm>
            <a:off x="6428094" y="5412482"/>
            <a:ext cx="1237193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5399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254513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Freeform 6"/>
          <p:cNvSpPr/>
          <p:nvPr/>
        </p:nvSpPr>
        <p:spPr>
          <a:xfrm>
            <a:off x="7632581" y="1952381"/>
            <a:ext cx="6555951" cy="5301224"/>
          </a:xfrm>
          <a:custGeom>
            <a:avLst/>
            <a:gdLst/>
            <a:ahLst/>
            <a:cxnLst/>
            <a:rect l="l" t="t" r="r" b="b"/>
            <a:pathLst>
              <a:path w="8194939" h="6626530">
                <a:moveTo>
                  <a:pt x="0" y="0"/>
                </a:moveTo>
                <a:lnTo>
                  <a:pt x="8194939" y="0"/>
                </a:lnTo>
                <a:lnTo>
                  <a:pt x="8194939" y="6626530"/>
                </a:lnTo>
                <a:lnTo>
                  <a:pt x="0" y="6626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7" name="TextBox 7"/>
          <p:cNvSpPr txBox="1"/>
          <p:nvPr/>
        </p:nvSpPr>
        <p:spPr>
          <a:xfrm>
            <a:off x="1295401" y="531752"/>
            <a:ext cx="1203959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5399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Accuracy vs. Regularization Strength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6839" y="1876181"/>
            <a:ext cx="6958361" cy="538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Regularization Strength (C):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Low C values increase regularization, reducing overfitting but lowering accuracy. High C values reduce regularization, improving fit but risking overfitting.</a:t>
            </a:r>
          </a:p>
          <a:p>
            <a:pPr marL="279003" lvl="1" indent="-139502">
              <a:lnSpc>
                <a:spcPts val="3000"/>
              </a:lnSpc>
            </a:pPr>
            <a:endParaRPr lang="en-US" sz="18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Optimal C: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best C value found is {best_C}, achieving the highest cross-validation accuracy.</a:t>
            </a:r>
          </a:p>
          <a:p>
            <a:pPr marL="279003" lvl="1" indent="-139502">
              <a:lnSpc>
                <a:spcPts val="3000"/>
              </a:lnSpc>
            </a:pPr>
            <a:endParaRPr lang="en-US" sz="18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Trend Observation: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Accuracy initially improves with increasing C, peaks at the optimal value, and then stabilizes or declines due to overfitting.</a:t>
            </a:r>
          </a:p>
          <a:p>
            <a:pPr marL="279003" lvl="1" indent="-139502">
              <a:lnSpc>
                <a:spcPts val="3000"/>
              </a:lnSpc>
            </a:pPr>
            <a:endParaRPr lang="en-US" sz="18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Deployment Insight: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Using the optimal C ensures the model balances accuracy and generalizability.</a:t>
            </a:r>
          </a:p>
        </p:txBody>
      </p:sp>
    </p:spTree>
    <p:extLst>
      <p:ext uri="{BB962C8B-B14F-4D97-AF65-F5344CB8AC3E}">
        <p14:creationId xmlns:p14="http://schemas.microsoft.com/office/powerpoint/2010/main" val="388037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44361" y="714692"/>
            <a:ext cx="7952968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Key Outcomes and 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36420" y="2888138"/>
            <a:ext cx="281618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36421" y="3376409"/>
            <a:ext cx="699043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Achieved improved accuracy after hyperparameter tuning.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Saved the model for deployment (</a:t>
            </a:r>
            <a:r>
              <a:rPr lang="en-US" sz="1850" dirty="0" err="1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best_logistic_model.pkl</a:t>
            </a: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).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The tuned model offers robust predictions for CKD detection.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36421" y="5181576"/>
            <a:ext cx="281618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Future Scope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36421" y="5593425"/>
            <a:ext cx="6990432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3">
              <a:lnSpc>
                <a:spcPts val="2999"/>
              </a:lnSpc>
              <a:buFont typeface="Arial"/>
              <a:buChar char="•"/>
            </a:pPr>
            <a:r>
              <a:rPr lang="en-US" sz="1999" spc="18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Integrate additional features and test on a larger dataset.</a:t>
            </a:r>
          </a:p>
        </p:txBody>
      </p:sp>
      <p:sp>
        <p:nvSpPr>
          <p:cNvPr id="11" name="Freeform 11"/>
          <p:cNvSpPr/>
          <p:nvPr/>
        </p:nvSpPr>
        <p:spPr>
          <a:xfrm>
            <a:off x="444361" y="2174785"/>
            <a:ext cx="6195597" cy="4694327"/>
          </a:xfrm>
          <a:custGeom>
            <a:avLst/>
            <a:gdLst/>
            <a:ahLst/>
            <a:cxnLst/>
            <a:rect l="l" t="t" r="r" b="b"/>
            <a:pathLst>
              <a:path w="7744496" h="5867909">
                <a:moveTo>
                  <a:pt x="0" y="0"/>
                </a:moveTo>
                <a:lnTo>
                  <a:pt x="7744497" y="0"/>
                </a:lnTo>
                <a:lnTo>
                  <a:pt x="7744497" y="5867909"/>
                </a:lnTo>
                <a:lnTo>
                  <a:pt x="0" y="5867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</p:spTree>
    <p:extLst>
      <p:ext uri="{BB962C8B-B14F-4D97-AF65-F5344CB8AC3E}">
        <p14:creationId xmlns:p14="http://schemas.microsoft.com/office/powerpoint/2010/main" val="3958663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1631</Words>
  <Application>Microsoft Office PowerPoint</Application>
  <PresentationFormat>Custom</PresentationFormat>
  <Paragraphs>324</Paragraphs>
  <Slides>36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Quattrocento Bold</vt:lpstr>
      <vt:lpstr>Calibri</vt:lpstr>
      <vt:lpstr>TT Rounds Condensed</vt:lpstr>
      <vt:lpstr>Times New Roman</vt:lpstr>
      <vt:lpstr>Arial</vt:lpstr>
      <vt:lpstr>Cambria Math</vt:lpstr>
      <vt:lpstr>Quattrocento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21</cp:revision>
  <dcterms:created xsi:type="dcterms:W3CDTF">2024-12-14T15:19:09Z</dcterms:created>
  <dcterms:modified xsi:type="dcterms:W3CDTF">2024-12-15T04:38:58Z</dcterms:modified>
</cp:coreProperties>
</file>